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70" r:id="rId13"/>
    <p:sldId id="271" r:id="rId14"/>
    <p:sldId id="281" r:id="rId15"/>
    <p:sldId id="275" r:id="rId16"/>
    <p:sldId id="272" r:id="rId17"/>
    <p:sldId id="269" r:id="rId18"/>
    <p:sldId id="274" r:id="rId19"/>
    <p:sldId id="277" r:id="rId20"/>
    <p:sldId id="276" r:id="rId21"/>
    <p:sldId id="27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44" autoAdjust="0"/>
    <p:restoredTop sz="94660"/>
  </p:normalViewPr>
  <p:slideViewPr>
    <p:cSldViewPr snapToGrid="0">
      <p:cViewPr varScale="1">
        <p:scale>
          <a:sx n="72" d="100"/>
          <a:sy n="72" d="100"/>
        </p:scale>
        <p:origin x="5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73028-B447-433D-BF4B-57EC94CF4BD7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A6283-97E8-404A-AABD-34B5F86C0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522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73028-B447-433D-BF4B-57EC94CF4BD7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A6283-97E8-404A-AABD-34B5F86C0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94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73028-B447-433D-BF4B-57EC94CF4BD7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A6283-97E8-404A-AABD-34B5F86C0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08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73028-B447-433D-BF4B-57EC94CF4BD7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A6283-97E8-404A-AABD-34B5F86C0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552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73028-B447-433D-BF4B-57EC94CF4BD7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A6283-97E8-404A-AABD-34B5F86C0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92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73028-B447-433D-BF4B-57EC94CF4BD7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A6283-97E8-404A-AABD-34B5F86C0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00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73028-B447-433D-BF4B-57EC94CF4BD7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A6283-97E8-404A-AABD-34B5F86C0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27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73028-B447-433D-BF4B-57EC94CF4BD7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A6283-97E8-404A-AABD-34B5F86C0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330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73028-B447-433D-BF4B-57EC94CF4BD7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A6283-97E8-404A-AABD-34B5F86C0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14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73028-B447-433D-BF4B-57EC94CF4BD7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A6283-97E8-404A-AABD-34B5F86C0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630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73028-B447-433D-BF4B-57EC94CF4BD7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A6283-97E8-404A-AABD-34B5F86C0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293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73028-B447-433D-BF4B-57EC94CF4BD7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A6283-97E8-404A-AABD-34B5F86C0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64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399300" y="2984641"/>
            <a:ext cx="31290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en-US" altLang="en-US" sz="2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en-US" altLang="en-US" sz="2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29673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208890-B35F-4ACE-9764-7E87DED0EB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2" b="100000" l="0" r="98878">
                        <a14:foregroundMark x1="16529" y1="88606" x2="16529" y2="88606"/>
                        <a14:foregroundMark x1="29339" y1="97030" x2="29339" y2="97030"/>
                        <a14:foregroundMark x1="13105" y1="22364" x2="13105" y2="22364"/>
                        <a14:foregroundMark x1="84711" y1="36303" x2="84711" y2="36303"/>
                        <a14:foregroundMark x1="52243" y1="80606" x2="52243" y2="80606"/>
                        <a14:foregroundMark x1="13105" y1="23333" x2="11334" y2="66848"/>
                        <a14:foregroundMark x1="11334" y1="67030" x2="51830" y2="80606"/>
                        <a14:foregroundMark x1="84534" y1="36848" x2="52420" y2="80364"/>
                        <a14:foregroundMark x1="13636" y1="21758" x2="48996" y2="788"/>
                        <a14:foregroundMark x1="49528" y1="970" x2="69008" y2="4121"/>
                        <a14:foregroundMark x1="68831" y1="4727" x2="87544" y2="19212"/>
                        <a14:foregroundMark x1="89669" y1="20182" x2="84888" y2="35879"/>
                        <a14:foregroundMark x1="89669" y1="20788" x2="86246" y2="17636"/>
                        <a14:foregroundMark x1="84711" y1="36485" x2="83530" y2="67818"/>
                        <a14:foregroundMark x1="51653" y1="80788" x2="83530" y2="67273"/>
                        <a14:foregroundMark x1="68654" y1="58606" x2="12102" y2="22182"/>
                        <a14:foregroundMark x1="58914" y1="3333" x2="12515" y2="44727"/>
                        <a14:foregroundMark x1="30460" y1="12182" x2="86600" y2="27273"/>
                        <a14:foregroundMark x1="87957" y1="19394" x2="11157" y2="67030"/>
                        <a14:foregroundMark x1="49764" y1="43697" x2="68300" y2="58242"/>
                        <a14:foregroundMark x1="31582" y1="73939" x2="68064" y2="58242"/>
                        <a14:foregroundMark x1="25502" y1="59030" x2="40555" y2="70364"/>
                        <a14:foregroundMark x1="40555" y1="70364" x2="67119" y2="73515"/>
                        <a14:foregroundMark x1="67119" y1="73515" x2="49764" y2="42364"/>
                        <a14:foregroundMark x1="41145" y1="61939" x2="41145" y2="61939"/>
                        <a14:foregroundMark x1="51063" y1="59818" x2="51063" y2="59818"/>
                        <a14:foregroundMark x1="81641" y1="18242" x2="81641" y2="18242"/>
                        <a14:foregroundMark x1="73613" y1="14303" x2="73613" y2="14303"/>
                        <a14:foregroundMark x1="65053" y1="11576" x2="65053" y2="11576"/>
                        <a14:foregroundMark x1="63518" y1="8242" x2="63518" y2="8242"/>
                        <a14:foregroundMark x1="46517" y1="7273" x2="46517" y2="7273"/>
                        <a14:foregroundMark x1="97698" y1="57818" x2="97698" y2="5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" y="70880"/>
            <a:ext cx="1341854" cy="130701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0C6B755-F538-44D4-B045-F868003E16A9}"/>
              </a:ext>
            </a:extLst>
          </p:cNvPr>
          <p:cNvSpPr/>
          <p:nvPr/>
        </p:nvSpPr>
        <p:spPr>
          <a:xfrm>
            <a:off x="2411901" y="1871338"/>
            <a:ext cx="7324626" cy="226399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 VIỆT LỚP 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494674-E47F-4C8A-A186-9142A3B53608}"/>
              </a:ext>
            </a:extLst>
          </p:cNvPr>
          <p:cNvSpPr/>
          <p:nvPr/>
        </p:nvSpPr>
        <p:spPr>
          <a:xfrm>
            <a:off x="1631039" y="109916"/>
            <a:ext cx="886066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ỦY BAN NHÂN DÂN QUẬN PHÚ NHUẬN</a:t>
            </a:r>
            <a:b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TRƯỜNG TIỂU HỌC NGUYỄN ĐÌNH CHÍNH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7" name="Picture 2" descr="https://lh4.googleusercontent.com/YfY7qsg_6_cFccqlRZcvYFl0dI1_Zbb86sS6-I3S-lRPCZDyNXGjgJxeZwFpGkLBM54knGfukVSq7_Njzm3mAUspbFL0no7v5HIgrXd9WwTSFEYqMuv3Nn6oSWWi6ZcgLHbOyuA=s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4213" y="0"/>
            <a:ext cx="1120726" cy="190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lh4.googleusercontent.com/E21u0Ld-yIu0HPhH8Utc0tLa7aHvVX3ZW2FpJ0uNhqFU3ARfsLsGL5XyDiezgOaI-xKtNqAJlow-E9X3ikMKXzBVXOuiq5J5rsRL1NDepkG5RnLNFGNsnSXGaT6Zr84XbScKSwc=s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800" y="5057812"/>
            <a:ext cx="1092200" cy="180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lh4.googleusercontent.com/E21u0Ld-yIu0HPhH8Utc0tLa7aHvVX3ZW2FpJ0uNhqFU3ARfsLsGL5XyDiezgOaI-xKtNqAJlow-E9X3ikMKXzBVXOuiq5J5rsRL1NDepkG5RnLNFGNsnSXGaT6Zr84XbScKSwc=s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" y="5057812"/>
            <a:ext cx="1092200" cy="180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lh4.googleusercontent.com/E21u0Ld-yIu0HPhH8Utc0tLa7aHvVX3ZW2FpJ0uNhqFU3ARfsLsGL5XyDiezgOaI-xKtNqAJlow-E9X3ikMKXzBVXOuiq5J5rsRL1NDepkG5RnLNFGNsnSXGaT6Zr84XbScKSwc=s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796" y="4986662"/>
            <a:ext cx="1092200" cy="180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021" y="4734703"/>
            <a:ext cx="2698853" cy="2052147"/>
          </a:xfrm>
          <a:prstGeom prst="rect">
            <a:avLst/>
          </a:prstGeom>
        </p:spPr>
      </p:pic>
      <p:pic>
        <p:nvPicPr>
          <p:cNvPr id="15" name="图片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812" y="4790326"/>
            <a:ext cx="2698853" cy="20521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5396B98-C82D-4291-9C54-8F8FBB80C474}"/>
              </a:ext>
            </a:extLst>
          </p:cNvPr>
          <p:cNvSpPr txBox="1"/>
          <p:nvPr/>
        </p:nvSpPr>
        <p:spPr>
          <a:xfrm>
            <a:off x="66675" y="3670651"/>
            <a:ext cx="119799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3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CHỦ ĐỀ </a:t>
            </a:r>
            <a:r>
              <a:rPr lang="vi-VN" sz="5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2</a:t>
            </a:r>
            <a:r>
              <a:rPr lang="en-US" sz="5000" b="1" dirty="0">
                <a:solidFill>
                  <a:prstClr val="black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2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:</a:t>
            </a:r>
            <a:r>
              <a:rPr kumimoji="0" lang="en-US" sz="5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0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MƯA VÀ NẮNG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170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609600" y="228600"/>
            <a:ext cx="1828800" cy="685800"/>
          </a:xfrm>
          <a:prstGeom prst="cloud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smtClean="0">
                <a:solidFill>
                  <a:srgbClr val="FF0000"/>
                </a:solidFill>
                <a:latin typeface="+mj-lt"/>
              </a:rPr>
              <a:t>SGK/44</a:t>
            </a:r>
            <a:endParaRPr lang="en-US" sz="20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914400"/>
            <a:ext cx="1828800" cy="609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ĐỌC NỐI TIẾP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783495" y="72542"/>
            <a:ext cx="8229600" cy="8683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.VnAvant" pitchFamily="34" charset="0"/>
              </a:rPr>
              <a:t>        </a:t>
            </a:r>
            <a:r>
              <a:rPr lang="en-US" sz="3600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Mưa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18991" y="729406"/>
            <a:ext cx="3810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rơi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tí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tách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Hạt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trước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hạt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sau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Không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xô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đẩy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nhau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Xếp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hàng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lần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lượt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vẽ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trên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sân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dàn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trên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lá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rơi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trắng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xóa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Bong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bóng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phập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phồng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endParaRPr lang="en-US" sz="2000" dirty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gọi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chồi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biếc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Nở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nụ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xòe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hoa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rửa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sạch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bụi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Như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tôi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lau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nhà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endParaRPr lang="en-US" sz="2000" dirty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rơi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rơi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bạn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tôi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nốt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nhạc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Tôi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hát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thành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lời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…</a:t>
            </a:r>
          </a:p>
          <a:p>
            <a:pPr algn="just">
              <a:buNone/>
            </a:pPr>
            <a:r>
              <a:rPr lang="en-US" sz="2000" dirty="0">
                <a:latin typeface="UTM Avo" panose="02040603050506020204" pitchFamily="18" charset="0"/>
                <a:cs typeface="Times New Roman" pitchFamily="18" charset="0"/>
              </a:rPr>
              <a:t>	</a:t>
            </a:r>
            <a:r>
              <a:rPr lang="en-US" sz="2000" i="1" dirty="0" err="1" smtClean="0">
                <a:latin typeface="UTM Avo" panose="02040603050506020204" pitchFamily="18" charset="0"/>
                <a:cs typeface="Times New Roman" pitchFamily="18" charset="0"/>
              </a:rPr>
              <a:t>Nguyễn</a:t>
            </a:r>
            <a:r>
              <a:rPr lang="en-US" sz="2000" i="1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i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UTM Avo" panose="02040603050506020204" pitchFamily="18" charset="0"/>
                <a:cs typeface="Times New Roman" pitchFamily="18" charset="0"/>
              </a:rPr>
              <a:t>Diệu</a:t>
            </a:r>
            <a:endParaRPr lang="en-US" sz="2000" i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61791" y="826604"/>
            <a:ext cx="457200" cy="228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38600" y="1143000"/>
            <a:ext cx="457200" cy="228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38600" y="1447800"/>
            <a:ext cx="457200" cy="228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038600" y="1752600"/>
            <a:ext cx="457200" cy="228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38600" y="2286000"/>
            <a:ext cx="457200" cy="228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38600" y="2590800"/>
            <a:ext cx="457200" cy="228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38600" y="2895600"/>
            <a:ext cx="457200" cy="228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tx1"/>
                </a:solidFill>
              </a:rPr>
              <a:t>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38600" y="3200400"/>
            <a:ext cx="457200" cy="228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tx1"/>
                </a:solidFill>
              </a:rPr>
              <a:t>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050196" y="3901937"/>
            <a:ext cx="457200" cy="228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tx1"/>
                </a:solidFill>
              </a:rPr>
              <a:t>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038600" y="4212102"/>
            <a:ext cx="457200" cy="228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tx1"/>
                </a:solidFill>
              </a:rPr>
              <a:t>10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038600" y="4495801"/>
            <a:ext cx="457200" cy="228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tx1"/>
                </a:solidFill>
              </a:rPr>
              <a:t>11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050196" y="4793974"/>
            <a:ext cx="457200" cy="228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tx1"/>
                </a:solidFill>
              </a:rPr>
              <a:t>12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061791" y="5361333"/>
            <a:ext cx="457200" cy="228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038600" y="5753929"/>
            <a:ext cx="457200" cy="228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tx1"/>
                </a:solidFill>
              </a:rPr>
              <a:t>14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038600" y="6058729"/>
            <a:ext cx="457200" cy="228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tx1"/>
                </a:solidFill>
              </a:rPr>
              <a:t>15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050196" y="6386417"/>
            <a:ext cx="457200" cy="228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tx1"/>
                </a:solidFill>
              </a:rPr>
              <a:t>16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75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75945" y="43606"/>
            <a:ext cx="1828800" cy="685800"/>
          </a:xfrm>
          <a:prstGeom prst="cloud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smtClean="0">
                <a:solidFill>
                  <a:srgbClr val="FF0000"/>
                </a:solidFill>
                <a:latin typeface="+mj-lt"/>
              </a:rPr>
              <a:t>SGK/44</a:t>
            </a:r>
            <a:endParaRPr lang="en-US" sz="20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391" y="697881"/>
            <a:ext cx="1828800" cy="609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ĐỌC NỐI TIẾP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783495" y="72542"/>
            <a:ext cx="8229600" cy="8683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.VnAvant" pitchFamily="34" charset="0"/>
              </a:rPr>
              <a:t>        </a:t>
            </a:r>
            <a:r>
              <a:rPr lang="en-US" sz="3600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Mưa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18991" y="729406"/>
            <a:ext cx="3810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rơi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tí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tách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Hạt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trước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hạt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sau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Không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xô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đẩy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nhau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Xếp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hàng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lần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lượt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vẽ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trên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sân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dàn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trên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lá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rơi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trắng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xóa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Bong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bóng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phập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phồng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endParaRPr lang="en-US" sz="2000" dirty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gọi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chồi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biếc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Nở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nụ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xòe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hoa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rửa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sạch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bụi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Như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tôi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lau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nhà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endParaRPr lang="en-US" sz="2000" dirty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rơi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rơi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bạn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tôi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nốt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nhạc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Tôi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hát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thành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lời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…</a:t>
            </a:r>
          </a:p>
          <a:p>
            <a:pPr algn="just">
              <a:buNone/>
            </a:pPr>
            <a:r>
              <a:rPr lang="en-US" sz="2000" dirty="0">
                <a:latin typeface="UTM Avo" panose="02040603050506020204" pitchFamily="18" charset="0"/>
                <a:cs typeface="Times New Roman" pitchFamily="18" charset="0"/>
              </a:rPr>
              <a:t>	</a:t>
            </a:r>
            <a:r>
              <a:rPr lang="en-US" sz="2000" i="1" dirty="0" err="1" smtClean="0">
                <a:latin typeface="UTM Avo" panose="02040603050506020204" pitchFamily="18" charset="0"/>
                <a:cs typeface="Times New Roman" pitchFamily="18" charset="0"/>
              </a:rPr>
              <a:t>Nguyễn</a:t>
            </a:r>
            <a:r>
              <a:rPr lang="en-US" sz="2000" i="1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i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UTM Avo" panose="02040603050506020204" pitchFamily="18" charset="0"/>
                <a:cs typeface="Times New Roman" pitchFamily="18" charset="0"/>
              </a:rPr>
              <a:t>Diệu</a:t>
            </a:r>
            <a:endParaRPr lang="en-US" sz="2000" i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61791" y="826604"/>
            <a:ext cx="457200" cy="228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38600" y="1143000"/>
            <a:ext cx="457200" cy="228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38600" y="1447800"/>
            <a:ext cx="457200" cy="228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038600" y="1752600"/>
            <a:ext cx="457200" cy="228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38600" y="2286000"/>
            <a:ext cx="457200" cy="228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38600" y="2590800"/>
            <a:ext cx="457200" cy="228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38600" y="2895600"/>
            <a:ext cx="457200" cy="228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tx1"/>
                </a:solidFill>
              </a:rPr>
              <a:t>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38600" y="3200400"/>
            <a:ext cx="457200" cy="228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tx1"/>
                </a:solidFill>
              </a:rPr>
              <a:t>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050196" y="3901937"/>
            <a:ext cx="457200" cy="228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tx1"/>
                </a:solidFill>
              </a:rPr>
              <a:t>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038600" y="4212102"/>
            <a:ext cx="457200" cy="228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tx1"/>
                </a:solidFill>
              </a:rPr>
              <a:t>10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038600" y="4495801"/>
            <a:ext cx="457200" cy="228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tx1"/>
                </a:solidFill>
              </a:rPr>
              <a:t>11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050196" y="4793974"/>
            <a:ext cx="457200" cy="228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tx1"/>
                </a:solidFill>
              </a:rPr>
              <a:t>12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061791" y="5361333"/>
            <a:ext cx="457200" cy="228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038600" y="5753929"/>
            <a:ext cx="457200" cy="228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tx1"/>
                </a:solidFill>
              </a:rPr>
              <a:t>14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038600" y="6058729"/>
            <a:ext cx="457200" cy="228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tx1"/>
                </a:solidFill>
              </a:rPr>
              <a:t>15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050196" y="6386417"/>
            <a:ext cx="457200" cy="228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tx1"/>
                </a:solidFill>
              </a:rPr>
              <a:t>16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992796" y="1028700"/>
            <a:ext cx="1371600" cy="533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Khổ 1 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3291331" y="943036"/>
            <a:ext cx="744020" cy="313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7" idx="1"/>
          </p:cNvCxnSpPr>
          <p:nvPr/>
        </p:nvCxnSpPr>
        <p:spPr>
          <a:xfrm flipH="1" flipV="1">
            <a:off x="3312578" y="1206741"/>
            <a:ext cx="726022" cy="6601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1905000" y="2438400"/>
            <a:ext cx="1371600" cy="533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Khổ 2 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3291331" y="2357928"/>
            <a:ext cx="744020" cy="313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2" idx="1"/>
          </p:cNvCxnSpPr>
          <p:nvPr/>
        </p:nvCxnSpPr>
        <p:spPr>
          <a:xfrm flipH="1" flipV="1">
            <a:off x="3325798" y="2667000"/>
            <a:ext cx="712802" cy="647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1905000" y="3810000"/>
            <a:ext cx="1371600" cy="533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Khổ 3 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3288075" y="3901937"/>
            <a:ext cx="744020" cy="313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6" idx="1"/>
          </p:cNvCxnSpPr>
          <p:nvPr/>
        </p:nvCxnSpPr>
        <p:spPr>
          <a:xfrm flipH="1" flipV="1">
            <a:off x="3325798" y="4212102"/>
            <a:ext cx="724398" cy="6961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1886096" y="5505311"/>
            <a:ext cx="1371600" cy="533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Khổ 4 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3288075" y="5421665"/>
            <a:ext cx="744020" cy="313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0" idx="1"/>
          </p:cNvCxnSpPr>
          <p:nvPr/>
        </p:nvCxnSpPr>
        <p:spPr>
          <a:xfrm flipH="1" flipV="1">
            <a:off x="3325798" y="5700617"/>
            <a:ext cx="724398" cy="800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273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4" grpId="0" animBg="1"/>
      <p:bldP spid="37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609600" y="228600"/>
            <a:ext cx="1828800" cy="685800"/>
          </a:xfrm>
          <a:prstGeom prst="cloud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smtClean="0">
                <a:solidFill>
                  <a:srgbClr val="FF0000"/>
                </a:solidFill>
                <a:latin typeface="+mj-lt"/>
              </a:rPr>
              <a:t>SGK/44</a:t>
            </a:r>
            <a:endParaRPr lang="en-US" sz="20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914400"/>
            <a:ext cx="1828800" cy="609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ĐỌC DIỄN CẢM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783495" y="72542"/>
            <a:ext cx="8229600" cy="8683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.VnAvant" pitchFamily="34" charset="0"/>
              </a:rPr>
              <a:t>        </a:t>
            </a:r>
            <a:r>
              <a:rPr lang="en-US" sz="3600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Mưa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18991" y="729406"/>
            <a:ext cx="3810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rơi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tí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tách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/</a:t>
            </a: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Hạt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trước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hạt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sau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/</a:t>
            </a: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Không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xô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đẩy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nhau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/</a:t>
            </a: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Xếp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hàng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lần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lượt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.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//</a:t>
            </a:r>
          </a:p>
          <a:p>
            <a:pPr algn="just">
              <a:buNone/>
            </a:pP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vẽ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trên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sân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/</a:t>
            </a: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dàn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trên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lá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/</a:t>
            </a: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rơi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trắng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xóa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/</a:t>
            </a:r>
          </a:p>
          <a:p>
            <a:pPr algn="just">
              <a:buNone/>
            </a:pP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Bong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bóng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phập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phồng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.//</a:t>
            </a:r>
          </a:p>
          <a:p>
            <a:pPr algn="just">
              <a:buNone/>
            </a:pPr>
            <a:endParaRPr lang="en-US" sz="2000" dirty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gọi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chồi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biếc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/</a:t>
            </a: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Nở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nụ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xòe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hoa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/</a:t>
            </a: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rửa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sạch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bụi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/</a:t>
            </a: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Như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tôi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lau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nhà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.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//</a:t>
            </a:r>
          </a:p>
          <a:p>
            <a:pPr algn="just">
              <a:buNone/>
            </a:pPr>
            <a:endParaRPr lang="en-US" sz="2000" dirty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rơi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rơi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/</a:t>
            </a: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bạn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tôi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/</a:t>
            </a: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nốt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nhạc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/</a:t>
            </a: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Tôi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hát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thành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lời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…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//</a:t>
            </a:r>
          </a:p>
          <a:p>
            <a:pPr algn="just">
              <a:buNone/>
            </a:pPr>
            <a:r>
              <a:rPr lang="en-US" sz="2000" dirty="0">
                <a:latin typeface="UTM Avo" panose="02040603050506020204" pitchFamily="18" charset="0"/>
                <a:cs typeface="Times New Roman" pitchFamily="18" charset="0"/>
              </a:rPr>
              <a:t>	</a:t>
            </a:r>
            <a:r>
              <a:rPr lang="en-US" sz="2000" i="1" dirty="0" err="1" smtClean="0">
                <a:latin typeface="UTM Avo" panose="02040603050506020204" pitchFamily="18" charset="0"/>
                <a:cs typeface="Times New Roman" pitchFamily="18" charset="0"/>
              </a:rPr>
              <a:t>Nguyễn</a:t>
            </a:r>
            <a:r>
              <a:rPr lang="en-US" sz="2000" i="1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i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UTM Avo" panose="02040603050506020204" pitchFamily="18" charset="0"/>
                <a:cs typeface="Times New Roman" pitchFamily="18" charset="0"/>
              </a:rPr>
              <a:t>Diệu</a:t>
            </a:r>
            <a:endParaRPr lang="en-US" sz="2000" i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3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783495" y="72542"/>
            <a:ext cx="8229600" cy="8683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.VnAvant" pitchFamily="34" charset="0"/>
              </a:rPr>
              <a:t>        </a:t>
            </a:r>
            <a:r>
              <a:rPr lang="en-US" sz="3600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Mưa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18991" y="729406"/>
            <a:ext cx="3810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rơi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tí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tách</a:t>
            </a:r>
            <a:endParaRPr lang="en-US" sz="2000" dirty="0" smtClean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Hạt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trước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hạt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sau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Không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xô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đẩy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nhau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Xếp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hàng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lần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lượt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vẽ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trên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sân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dàn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trên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lá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rơi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trắng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xóa</a:t>
            </a:r>
            <a:endParaRPr lang="en-US" sz="2000" dirty="0" smtClean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Bong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bóng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phập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phồng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endParaRPr lang="en-US" sz="2000" dirty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gọi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chồi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biếc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Nở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nụ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xòe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hoa</a:t>
            </a:r>
            <a:endParaRPr lang="en-US" sz="2000" dirty="0" smtClean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rửa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sạch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bụi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Như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tôi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lau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nhà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endParaRPr lang="en-US" sz="2000" dirty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rơi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rơi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bạn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tôi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nốt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nhạc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Tôi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hát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thành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lời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…</a:t>
            </a:r>
          </a:p>
          <a:p>
            <a:pPr algn="just">
              <a:buNone/>
            </a:pPr>
            <a:r>
              <a:rPr lang="en-US" sz="2000" dirty="0">
                <a:latin typeface="UTM Avo" panose="02040603050506020204" pitchFamily="18" charset="0"/>
                <a:cs typeface="Times New Roman" pitchFamily="18" charset="0"/>
              </a:rPr>
              <a:t>	</a:t>
            </a:r>
            <a:r>
              <a:rPr lang="en-US" sz="2000" i="1" dirty="0" err="1" smtClean="0">
                <a:latin typeface="UTM Avo" panose="02040603050506020204" pitchFamily="18" charset="0"/>
                <a:cs typeface="Times New Roman" pitchFamily="18" charset="0"/>
              </a:rPr>
              <a:t>Nguyễn</a:t>
            </a:r>
            <a:r>
              <a:rPr lang="en-US" sz="2000" i="1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i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UTM Avo" panose="02040603050506020204" pitchFamily="18" charset="0"/>
                <a:cs typeface="Times New Roman" pitchFamily="18" charset="0"/>
              </a:rPr>
              <a:t>Diệu</a:t>
            </a:r>
            <a:endParaRPr lang="en-US" sz="2000" i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700" y="1447800"/>
            <a:ext cx="2959100" cy="1752600"/>
          </a:xfrm>
          <a:prstGeom prst="rect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tìm</a:t>
            </a:r>
            <a:r>
              <a:rPr lang="en-US" sz="3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3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3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thơ</a:t>
            </a:r>
            <a:r>
              <a:rPr lang="en-US" sz="3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tiếng</a:t>
            </a:r>
            <a:r>
              <a:rPr lang="en-US" sz="3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3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vần</a:t>
            </a:r>
            <a:r>
              <a:rPr lang="en-US" sz="3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oa</a:t>
            </a:r>
            <a:r>
              <a:rPr lang="en-US" sz="3000" dirty="0" smtClean="0">
                <a:solidFill>
                  <a:schemeClr val="tx1"/>
                </a:solidFill>
                <a:latin typeface="UTM Avo" panose="02040603050506020204" pitchFamily="18" charset="0"/>
              </a:rPr>
              <a:t>,</a:t>
            </a:r>
            <a:r>
              <a:rPr lang="en-US" sz="3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ach</a:t>
            </a:r>
            <a:r>
              <a:rPr lang="en-US" sz="3000" dirty="0" smtClean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  <a:endParaRPr lang="en-US" sz="3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19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 Tìm bạn thân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6414" end="48725"/>
                </p14:media>
              </p:ext>
            </p:extLst>
          </p:nvPr>
        </p:nvPicPr>
        <p:blipFill rotWithShape="1">
          <a:blip r:embed="rId4"/>
          <a:srcRect l="-4108" t="-2708" b="-1"/>
          <a:stretch>
            <a:fillRect/>
          </a:stretch>
        </p:blipFill>
        <p:spPr>
          <a:xfrm>
            <a:off x="702915" y="901593"/>
            <a:ext cx="10362610" cy="5750478"/>
          </a:xfrm>
        </p:spPr>
      </p:pic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2019887" y="365124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b="1" dirty="0" smtClean="0">
                <a:solidFill>
                  <a:srgbClr val="FF000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NGHỈ GIỮA TIẾT: TÌM BẠN THÂN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14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2100" y="2235200"/>
            <a:ext cx="12179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Tìm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ngoài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thơ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từ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ngữ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chứa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tiếng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vần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oa</a:t>
            </a:r>
            <a:r>
              <a:rPr lang="vi-VN" sz="3600" dirty="0" smtClean="0">
                <a:solidFill>
                  <a:srgbClr val="FF0000"/>
                </a:solidFill>
              </a:rPr>
              <a:t>, 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ach.</a:t>
            </a:r>
            <a:r>
              <a:rPr lang="vi-VN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12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7591" descr="PPT素材-0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3" y="-206827"/>
            <a:ext cx="4191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47486" y="3581400"/>
            <a:ext cx="32004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Tìm</a:t>
            </a:r>
            <a:r>
              <a:rPr lang="en-US" sz="25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ngoài</a:t>
            </a:r>
            <a:r>
              <a:rPr lang="en-US" sz="25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25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thơ</a:t>
            </a:r>
            <a:r>
              <a:rPr lang="en-US" sz="25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từ</a:t>
            </a:r>
            <a:r>
              <a:rPr lang="en-US" sz="25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ngữ</a:t>
            </a:r>
            <a:r>
              <a:rPr lang="en-US" sz="25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chứa</a:t>
            </a:r>
            <a:r>
              <a:rPr lang="en-US" sz="25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tiếng</a:t>
            </a:r>
            <a:r>
              <a:rPr lang="en-US" sz="25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25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vần</a:t>
            </a:r>
            <a:r>
              <a:rPr lang="en-US" sz="25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oa</a:t>
            </a:r>
            <a:r>
              <a:rPr lang="en-US" sz="2500" dirty="0">
                <a:solidFill>
                  <a:srgbClr val="FF0000"/>
                </a:solidFill>
              </a:rPr>
              <a:t>.</a:t>
            </a:r>
            <a:r>
              <a:rPr lang="vi-VN" sz="2500" dirty="0" smtClean="0">
                <a:solidFill>
                  <a:srgbClr val="FF0000"/>
                </a:solidFill>
              </a:rPr>
              <a:t> </a:t>
            </a:r>
            <a:endParaRPr lang="en-US" sz="25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58855" y="4876487"/>
            <a:ext cx="3483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</a:rPr>
              <a:t>c</a:t>
            </a:r>
            <a:r>
              <a:rPr lang="en-US" sz="4000" dirty="0" err="1" smtClean="0">
                <a:latin typeface="UTM Avo" panose="02040603050506020204" pitchFamily="18" charset="0"/>
              </a:rPr>
              <a:t>hìa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kh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óa</a:t>
            </a:r>
            <a:r>
              <a:rPr lang="vi-VN" sz="4000" dirty="0" smtClean="0"/>
              <a:t> </a:t>
            </a:r>
            <a:endParaRPr lang="en-US" sz="4000" dirty="0"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9657" y="1891870"/>
            <a:ext cx="4572000" cy="287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0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912" y="1170782"/>
            <a:ext cx="3180998" cy="31109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38055" y="4674961"/>
            <a:ext cx="3483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</a:rPr>
              <a:t>c</a:t>
            </a:r>
            <a:r>
              <a:rPr lang="en-US" sz="4000" dirty="0" err="1" smtClean="0">
                <a:latin typeface="UTM Avo" panose="02040603050506020204" pitchFamily="18" charset="0"/>
              </a:rPr>
              <a:t>ái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l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oa</a:t>
            </a:r>
            <a:r>
              <a:rPr lang="vi-VN" sz="4000" dirty="0" smtClean="0"/>
              <a:t> </a:t>
            </a:r>
            <a:endParaRPr lang="en-US" sz="40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95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7591" descr="PPT素材-0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3" y="-206827"/>
            <a:ext cx="4191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47486" y="3581400"/>
            <a:ext cx="32004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Tìm</a:t>
            </a:r>
            <a:r>
              <a:rPr lang="en-US" sz="25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ngoài</a:t>
            </a:r>
            <a:r>
              <a:rPr lang="en-US" sz="25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25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thơ</a:t>
            </a:r>
            <a:r>
              <a:rPr lang="en-US" sz="25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từ</a:t>
            </a:r>
            <a:r>
              <a:rPr lang="en-US" sz="25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ngữ</a:t>
            </a:r>
            <a:r>
              <a:rPr lang="en-US" sz="25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chứa</a:t>
            </a:r>
            <a:r>
              <a:rPr lang="en-US" sz="25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tiếng</a:t>
            </a:r>
            <a:r>
              <a:rPr lang="en-US" sz="25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25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vần</a:t>
            </a:r>
            <a:r>
              <a:rPr lang="vi-VN" sz="2500" dirty="0" smtClean="0">
                <a:solidFill>
                  <a:srgbClr val="FF0000"/>
                </a:solidFill>
              </a:rPr>
              <a:t> </a:t>
            </a:r>
            <a:r>
              <a:rPr lang="en-US" sz="25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ach.</a:t>
            </a:r>
            <a:r>
              <a:rPr lang="vi-VN" sz="2500" dirty="0" smtClean="0">
                <a:solidFill>
                  <a:srgbClr val="FF0000"/>
                </a:solidFill>
              </a:rPr>
              <a:t> </a:t>
            </a:r>
            <a:endParaRPr lang="en-US" sz="25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86578" y="1980887"/>
            <a:ext cx="3483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UTM Avo" panose="02040603050506020204" pitchFamily="18" charset="0"/>
              </a:rPr>
              <a:t>đọc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s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ách</a:t>
            </a:r>
            <a:r>
              <a:rPr lang="vi-VN" sz="4000" dirty="0" smtClean="0"/>
              <a:t> 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86577" y="2873514"/>
            <a:ext cx="3483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</a:rPr>
              <a:t>k</a:t>
            </a:r>
            <a:r>
              <a:rPr lang="en-US" sz="4000" dirty="0" err="1" smtClean="0">
                <a:latin typeface="UTM Avo" panose="02040603050506020204" pitchFamily="18" charset="0"/>
              </a:rPr>
              <a:t>ênh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r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ạch</a:t>
            </a:r>
            <a:r>
              <a:rPr lang="vi-VN" sz="4000" dirty="0" smtClean="0"/>
              <a:t> 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86577" y="3849362"/>
            <a:ext cx="3483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UTM Avo" panose="02040603050506020204" pitchFamily="18" charset="0"/>
              </a:rPr>
              <a:t>kh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ách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mời</a:t>
            </a:r>
            <a:r>
              <a:rPr lang="vi-VN" sz="4000" dirty="0" smtClean="0"/>
              <a:t> </a:t>
            </a:r>
            <a:endParaRPr lang="en-US" sz="40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09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0669" t="20591" r="75577" b="72218"/>
          <a:stretch/>
        </p:blipFill>
        <p:spPr>
          <a:xfrm>
            <a:off x="162839" y="212943"/>
            <a:ext cx="895607" cy="9645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690D4B-0820-4103-87E4-83E3B495EE7D}"/>
              </a:ext>
            </a:extLst>
          </p:cNvPr>
          <p:cNvSpPr txBox="1"/>
          <p:nvPr/>
        </p:nvSpPr>
        <p:spPr>
          <a:xfrm>
            <a:off x="3152140" y="2314853"/>
            <a:ext cx="10678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3946">
              <a:defRPr/>
            </a:pP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88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31F2372D-A9EC-4488-853E-1B287D9159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5824" end="760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6436" y="1013793"/>
            <a:ext cx="10389701" cy="584420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751460" y="530087"/>
            <a:ext cx="8558731" cy="71479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smtClean="0">
                <a:solidFill>
                  <a:srgbClr val="FF000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KHỞI ĐỘNG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907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44"/>
    </mc:Choice>
    <mc:Fallback xmlns="">
      <p:transition spd="slow" advTm="64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945" objId="5"/>
        <p14:stopEvt time="62492" objId="5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3601" t="15892" r="30576" b="33507"/>
          <a:stretch/>
        </p:blipFill>
        <p:spPr>
          <a:xfrm>
            <a:off x="2114548" y="1436552"/>
            <a:ext cx="7975601" cy="5194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690D4B-0820-4103-87E4-83E3B495EE7D}"/>
              </a:ext>
            </a:extLst>
          </p:cNvPr>
          <p:cNvSpPr txBox="1"/>
          <p:nvPr/>
        </p:nvSpPr>
        <p:spPr>
          <a:xfrm>
            <a:off x="279400" y="0"/>
            <a:ext cx="116458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3946">
              <a:defRPr/>
            </a:pPr>
            <a:r>
              <a:rPr lang="en-US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05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5C6CF86-4701-4B96-B1E1-9BDDD10C2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956" y="205165"/>
            <a:ext cx="10557950" cy="66528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8D9A39-6FA1-4520-9E21-D057466A553F}"/>
              </a:ext>
            </a:extLst>
          </p:cNvPr>
          <p:cNvSpPr txBox="1"/>
          <p:nvPr/>
        </p:nvSpPr>
        <p:spPr>
          <a:xfrm>
            <a:off x="4950686" y="2476998"/>
            <a:ext cx="29186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DẶN DÒ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09EBA0-E3E4-4F3D-BF9F-927BECE17AD4}"/>
              </a:ext>
            </a:extLst>
          </p:cNvPr>
          <p:cNvSpPr txBox="1"/>
          <p:nvPr/>
        </p:nvSpPr>
        <p:spPr>
          <a:xfrm>
            <a:off x="1741118" y="3407080"/>
            <a:ext cx="8353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Rèn</a:t>
            </a:r>
            <a:r>
              <a:rPr lang="en-US" sz="2800" dirty="0" smtClean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đọc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: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M</a:t>
            </a:r>
            <a:r>
              <a:rPr lang="en-US" sz="2800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ưa</a:t>
            </a:r>
            <a:r>
              <a:rPr lang="en-US" sz="2800" dirty="0" smtClean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endParaRPr lang="en-US" sz="2800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7DDF26-4E97-40F8-9C56-F6E1D1C30AE6}"/>
              </a:ext>
            </a:extLst>
          </p:cNvPr>
          <p:cNvSpPr txBox="1"/>
          <p:nvPr/>
        </p:nvSpPr>
        <p:spPr>
          <a:xfrm>
            <a:off x="1741118" y="4509370"/>
            <a:ext cx="9381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Chuẩn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bị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: </a:t>
            </a:r>
            <a:r>
              <a:rPr lang="en-US" sz="2800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Mặt</a:t>
            </a:r>
            <a:r>
              <a:rPr lang="en-US" sz="2800" dirty="0" smtClean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trời</a:t>
            </a:r>
            <a:r>
              <a:rPr lang="en-US" sz="2800" dirty="0" smtClean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và</a:t>
            </a:r>
            <a:r>
              <a:rPr lang="en-US" sz="2800" dirty="0" smtClean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hạt</a:t>
            </a:r>
            <a:r>
              <a:rPr lang="en-US" sz="2800" dirty="0" smtClean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đậu</a:t>
            </a:r>
            <a:r>
              <a:rPr lang="en-US" sz="2800" dirty="0" smtClean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trang</a:t>
            </a:r>
            <a:r>
              <a:rPr lang="en-US" sz="2800" dirty="0" smtClean="0">
                <a:solidFill>
                  <a:srgbClr val="00B050"/>
                </a:solidFill>
                <a:latin typeface="UTM Avo" panose="02040603050506020204" pitchFamily="18" charset="0"/>
              </a:rPr>
              <a:t> 37 STV</a:t>
            </a:r>
            <a:endParaRPr lang="en-US" sz="2800" dirty="0">
              <a:solidFill>
                <a:srgbClr val="00B050"/>
              </a:solidFill>
              <a:latin typeface="VNI-Avo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916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D575EDC-BA94-4A48-A0DE-10B4971C1B3E}"/>
              </a:ext>
            </a:extLst>
          </p:cNvPr>
          <p:cNvGrpSpPr/>
          <p:nvPr/>
        </p:nvGrpSpPr>
        <p:grpSpPr>
          <a:xfrm>
            <a:off x="0" y="-30684"/>
            <a:ext cx="12192000" cy="6779765"/>
            <a:chOff x="0" y="-30683"/>
            <a:chExt cx="12192000" cy="677976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EBE38A4-4350-4A9E-B6B2-326CD420B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30683"/>
              <a:ext cx="12192000" cy="677976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9F6952F-F8EF-420C-B385-90B33E950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70048" y="2715801"/>
              <a:ext cx="6807266" cy="1223936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E690D4B-0820-4103-87E4-83E3B495EE7D}"/>
              </a:ext>
            </a:extLst>
          </p:cNvPr>
          <p:cNvSpPr txBox="1"/>
          <p:nvPr/>
        </p:nvSpPr>
        <p:spPr>
          <a:xfrm>
            <a:off x="1243263" y="2343536"/>
            <a:ext cx="96608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3946">
              <a:defRPr/>
            </a:pP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1:Mưa                        </a:t>
            </a:r>
            <a:endParaRPr lang="en-US" sz="60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690D4B-0820-4103-87E4-83E3B495EE7D}"/>
              </a:ext>
            </a:extLst>
          </p:cNvPr>
          <p:cNvSpPr txBox="1"/>
          <p:nvPr/>
        </p:nvSpPr>
        <p:spPr>
          <a:xfrm>
            <a:off x="4688768" y="3377520"/>
            <a:ext cx="4609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3946">
              <a:defRPr/>
            </a:pP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(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1+2 )                        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101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92"/>
    </mc:Choice>
    <mc:Fallback xmlns="">
      <p:transition spd="slow" advTm="24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 descr="Students hand up in Classroom vector image on VectorStock | Teacher  cartoon, Teacher teaching students, School fu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26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330783" y="766236"/>
            <a:ext cx="2929008" cy="707886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phá</a:t>
            </a:r>
            <a:endParaRPr kumimoji="0" lang="en-US" sz="4000" b="1" i="0" u="none" strike="noStrike" kern="1200" cap="none" spc="0" normalizeH="0" baseline="0" noProof="0" dirty="0">
              <a:ln/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532AA2-F43C-4A2A-A0C8-D60C35076D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057" y="290944"/>
            <a:ext cx="1072280" cy="106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9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22"/>
            <a:ext cx="1115665" cy="9022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690D4B-0820-4103-87E4-83E3B495EE7D}"/>
              </a:ext>
            </a:extLst>
          </p:cNvPr>
          <p:cNvSpPr txBox="1"/>
          <p:nvPr/>
        </p:nvSpPr>
        <p:spPr>
          <a:xfrm>
            <a:off x="1115665" y="794133"/>
            <a:ext cx="96608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3946">
              <a:defRPr/>
            </a:pP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defTabSz="683946">
              <a:defRPr/>
            </a:pP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2642" t="21091" r="19388" b="39327"/>
          <a:stretch/>
        </p:blipFill>
        <p:spPr>
          <a:xfrm>
            <a:off x="6486892" y="355601"/>
            <a:ext cx="4555988" cy="26703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47853" t="17535" r="29502" b="26910"/>
          <a:stretch/>
        </p:blipFill>
        <p:spPr>
          <a:xfrm>
            <a:off x="7213600" y="3025950"/>
            <a:ext cx="3560045" cy="357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9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609600" y="228600"/>
            <a:ext cx="1828800" cy="685800"/>
          </a:xfrm>
          <a:prstGeom prst="cloud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smtClean="0">
                <a:solidFill>
                  <a:srgbClr val="FF0000"/>
                </a:solidFill>
                <a:latin typeface="+mj-lt"/>
              </a:rPr>
              <a:t>SGK/44</a:t>
            </a:r>
            <a:endParaRPr lang="en-US" sz="20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914400"/>
            <a:ext cx="1828800" cy="609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LUYỆN ĐỌC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783495" y="72542"/>
            <a:ext cx="8229600" cy="8683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.VnAvant" pitchFamily="34" charset="0"/>
              </a:rPr>
              <a:t>        </a:t>
            </a:r>
            <a:r>
              <a:rPr lang="en-US" sz="3600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Mưa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18991" y="729406"/>
            <a:ext cx="3810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rơi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tí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tách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Hạt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trước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hạt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sau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Không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xô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đẩy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nhau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Xếp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hàng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lần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lượt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vẽ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trên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sân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dàn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trên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lá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rơi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trắng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xóa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Bong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bóng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phập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phồng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endParaRPr lang="en-US" sz="2000" dirty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gọi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chồi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biếc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Nở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nụ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xòe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hoa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rửa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sạch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bụi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Như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tôi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lau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nhà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endParaRPr lang="en-US" sz="2000" dirty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rơi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rơi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bạn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tôi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nốt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nhạc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Tôi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hát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thành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lời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…</a:t>
            </a:r>
          </a:p>
          <a:p>
            <a:pPr algn="just">
              <a:buNone/>
            </a:pPr>
            <a:r>
              <a:rPr lang="en-US" sz="2000" dirty="0">
                <a:latin typeface="UTM Avo" panose="02040603050506020204" pitchFamily="18" charset="0"/>
                <a:cs typeface="Times New Roman" pitchFamily="18" charset="0"/>
              </a:rPr>
              <a:t>	</a:t>
            </a:r>
            <a:r>
              <a:rPr lang="en-US" sz="2000" i="1" dirty="0" err="1" smtClean="0">
                <a:latin typeface="UTM Avo" panose="02040603050506020204" pitchFamily="18" charset="0"/>
                <a:cs typeface="Times New Roman" pitchFamily="18" charset="0"/>
              </a:rPr>
              <a:t>Nguyễn</a:t>
            </a:r>
            <a:r>
              <a:rPr lang="en-US" sz="2000" i="1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i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UTM Avo" panose="02040603050506020204" pitchFamily="18" charset="0"/>
                <a:cs typeface="Times New Roman" pitchFamily="18" charset="0"/>
              </a:rPr>
              <a:t>Diệu</a:t>
            </a:r>
            <a:endParaRPr lang="en-US" sz="2000" i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13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609600" y="228600"/>
            <a:ext cx="1828800" cy="685800"/>
          </a:xfrm>
          <a:prstGeom prst="cloud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smtClean="0">
                <a:solidFill>
                  <a:srgbClr val="FF0000"/>
                </a:solidFill>
                <a:latin typeface="+mj-lt"/>
              </a:rPr>
              <a:t>SGK/44</a:t>
            </a:r>
            <a:endParaRPr lang="en-US" sz="20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914400"/>
            <a:ext cx="1828800" cy="609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LUYỆN ĐỌC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783495" y="72542"/>
            <a:ext cx="8229600" cy="8683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.VnAvant" pitchFamily="34" charset="0"/>
              </a:rPr>
              <a:t>        </a:t>
            </a:r>
            <a:r>
              <a:rPr lang="en-US" sz="3600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Mưa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18991" y="729406"/>
            <a:ext cx="3810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rơi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tí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tách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Hạt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trước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hạt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sau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Không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xô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đẩy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nhau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Xếp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hàng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lần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lượt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vẽ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trên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sân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dàn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trên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lá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rơi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trắng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xóa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Bong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bóng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phập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phồng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endParaRPr lang="en-US" sz="2000" dirty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gọi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chồi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biếc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Nở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nụ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xòe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hoa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rửa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sạch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bụi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Như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tôi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lau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nhà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endParaRPr lang="en-US" sz="2000" dirty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rơi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rơi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bạn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tôi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nốt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nhạc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Tôi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hát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thành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lời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…</a:t>
            </a:r>
          </a:p>
          <a:p>
            <a:pPr algn="just">
              <a:buNone/>
            </a:pPr>
            <a:r>
              <a:rPr lang="en-US" sz="2000" dirty="0">
                <a:latin typeface="UTM Avo" panose="02040603050506020204" pitchFamily="18" charset="0"/>
                <a:cs typeface="Times New Roman" pitchFamily="18" charset="0"/>
              </a:rPr>
              <a:t>	</a:t>
            </a:r>
            <a:r>
              <a:rPr lang="en-US" sz="2000" i="1" dirty="0" err="1" smtClean="0">
                <a:latin typeface="UTM Avo" panose="02040603050506020204" pitchFamily="18" charset="0"/>
                <a:cs typeface="Times New Roman" pitchFamily="18" charset="0"/>
              </a:rPr>
              <a:t>Nguyễn</a:t>
            </a:r>
            <a:r>
              <a:rPr lang="en-US" sz="2000" i="1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i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UTM Avo" panose="02040603050506020204" pitchFamily="18" charset="0"/>
                <a:cs typeface="Times New Roman" pitchFamily="18" charset="0"/>
              </a:rPr>
              <a:t>Diệu</a:t>
            </a:r>
            <a:endParaRPr lang="en-US" sz="2000" i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100650" y="3526042"/>
            <a:ext cx="1529643" cy="50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403385" y="1701351"/>
            <a:ext cx="990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874872" y="2038976"/>
            <a:ext cx="990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642536" y="3248798"/>
            <a:ext cx="990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486511" y="4444551"/>
            <a:ext cx="1006976" cy="140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486511" y="6217791"/>
            <a:ext cx="1146625" cy="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29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Title 7"/>
          <p:cNvGrpSpPr>
            <a:grpSpLocks noGrp="1"/>
          </p:cNvGrpSpPr>
          <p:nvPr/>
        </p:nvGrpSpPr>
        <p:grpSpPr>
          <a:xfrm>
            <a:off x="1981200" y="274638"/>
            <a:ext cx="8229600" cy="1143000"/>
            <a:chOff x="3568352" y="2594608"/>
            <a:chExt cx="5760641" cy="1195255"/>
          </a:xfrm>
        </p:grpSpPr>
        <p:sp>
          <p:nvSpPr>
            <p:cNvPr id="9" name="Wave 8"/>
            <p:cNvSpPr/>
            <p:nvPr/>
          </p:nvSpPr>
          <p:spPr>
            <a:xfrm>
              <a:off x="3568352" y="2594608"/>
              <a:ext cx="5760641" cy="1195255"/>
            </a:xfrm>
            <a:prstGeom prst="wave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66345"/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文本框 6"/>
            <p:cNvSpPr txBox="1">
              <a:spLocks noChangeArrowheads="1"/>
            </p:cNvSpPr>
            <p:nvPr/>
          </p:nvSpPr>
          <p:spPr bwMode="auto">
            <a:xfrm>
              <a:off x="4927473" y="2765361"/>
              <a:ext cx="2970388" cy="675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defTabSz="513008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kern="0" dirty="0" err="1" smtClean="0">
                  <a:solidFill>
                    <a:prstClr val="black"/>
                  </a:solidFill>
                  <a:latin typeface="UTM Avo" panose="02040603050506020204" pitchFamily="18" charset="0"/>
                  <a:ea typeface="华康海报体W12(P)" panose="040B0C00000000000000" pitchFamily="82" charset="-122"/>
                </a:rPr>
                <a:t>Luyện</a:t>
              </a:r>
              <a:r>
                <a:rPr lang="en-US" altLang="zh-CN" sz="3600" b="1" kern="0" dirty="0" smtClean="0">
                  <a:solidFill>
                    <a:prstClr val="black"/>
                  </a:solidFill>
                  <a:latin typeface="UTM Avo" panose="02040603050506020204" pitchFamily="18" charset="0"/>
                  <a:ea typeface="华康海报体W12(P)" panose="040B0C00000000000000" pitchFamily="82" charset="-122"/>
                </a:rPr>
                <a:t> </a:t>
              </a:r>
              <a:r>
                <a:rPr lang="en-US" altLang="zh-CN" sz="3600" b="1" kern="0" dirty="0" err="1" smtClean="0">
                  <a:solidFill>
                    <a:prstClr val="black"/>
                  </a:solidFill>
                  <a:latin typeface="UTM Avo" panose="02040603050506020204" pitchFamily="18" charset="0"/>
                  <a:ea typeface="华康海报体W12(P)" panose="040B0C00000000000000" pitchFamily="82" charset="-122"/>
                </a:rPr>
                <a:t>đọc</a:t>
              </a:r>
              <a:r>
                <a:rPr lang="en-US" altLang="zh-CN" sz="3600" b="1" kern="0" dirty="0" smtClean="0">
                  <a:solidFill>
                    <a:prstClr val="black"/>
                  </a:solidFill>
                  <a:latin typeface="UTM Avo" panose="02040603050506020204" pitchFamily="18" charset="0"/>
                  <a:ea typeface="华康海报体W12(P)" panose="040B0C00000000000000" pitchFamily="82" charset="-122"/>
                </a:rPr>
                <a:t> </a:t>
              </a:r>
              <a:r>
                <a:rPr lang="en-US" altLang="zh-CN" sz="3600" b="1" kern="0" dirty="0" err="1" smtClean="0">
                  <a:solidFill>
                    <a:prstClr val="black"/>
                  </a:solidFill>
                  <a:latin typeface="UTM Avo" panose="02040603050506020204" pitchFamily="18" charset="0"/>
                  <a:ea typeface="华康海报体W12(P)" panose="040B0C00000000000000" pitchFamily="82" charset="-122"/>
                </a:rPr>
                <a:t>từ</a:t>
              </a:r>
              <a:r>
                <a:rPr lang="en-US" altLang="zh-CN" sz="3600" b="1" kern="0" dirty="0" smtClean="0">
                  <a:solidFill>
                    <a:prstClr val="black"/>
                  </a:solidFill>
                  <a:latin typeface="UTM Avo" panose="02040603050506020204" pitchFamily="18" charset="0"/>
                  <a:ea typeface="华康海报体W12(P)" panose="040B0C00000000000000" pitchFamily="82" charset="-122"/>
                </a:rPr>
                <a:t> </a:t>
              </a:r>
              <a:r>
                <a:rPr lang="en-US" altLang="zh-CN" sz="3600" b="1" kern="0" dirty="0" err="1" smtClean="0">
                  <a:solidFill>
                    <a:prstClr val="black"/>
                  </a:solidFill>
                  <a:latin typeface="UTM Avo" panose="02040603050506020204" pitchFamily="18" charset="0"/>
                  <a:ea typeface="华康海报体W12(P)" panose="040B0C00000000000000" pitchFamily="82" charset="-122"/>
                </a:rPr>
                <a:t>khó</a:t>
              </a:r>
              <a:endParaRPr lang="zh-CN" altLang="en-US" sz="3600" b="1" kern="0" dirty="0">
                <a:solidFill>
                  <a:prstClr val="black"/>
                </a:solidFill>
                <a:latin typeface="UTM Avo" panose="02040603050506020204" pitchFamily="18" charset="0"/>
                <a:ea typeface="华康海报体W12(P)" panose="040B0C00000000000000" pitchFamily="82" charset="-122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703504" y="20520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0" y="2421429"/>
            <a:ext cx="2717411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1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xô</a:t>
            </a:r>
            <a:r>
              <a:rPr lang="en-US" sz="41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1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đẩy</a:t>
            </a:r>
            <a:endParaRPr lang="en-US" sz="4100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22828" y="2321650"/>
            <a:ext cx="389674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100" b="1" dirty="0">
                <a:solidFill>
                  <a:srgbClr val="FF0000"/>
                </a:solidFill>
                <a:latin typeface="+mj-lt"/>
              </a:rPr>
              <a:t>        </a:t>
            </a:r>
            <a:r>
              <a:rPr lang="en-US" sz="41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lần</a:t>
            </a:r>
            <a:r>
              <a:rPr lang="en-US" sz="41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1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lượt</a:t>
            </a:r>
            <a:r>
              <a:rPr lang="vi-VN" sz="4100" dirty="0" smtClean="0">
                <a:solidFill>
                  <a:srgbClr val="FF0000"/>
                </a:solidFill>
                <a:latin typeface="+mj-lt"/>
              </a:rPr>
              <a:t> </a:t>
            </a:r>
            <a:endParaRPr lang="en-US" sz="41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15201" y="2236763"/>
            <a:ext cx="3868614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100" b="1" dirty="0" smtClean="0">
                <a:solidFill>
                  <a:srgbClr val="FF0000"/>
                </a:solidFill>
                <a:latin typeface="+mj-lt"/>
              </a:rPr>
              <a:t>      </a:t>
            </a:r>
            <a:r>
              <a:rPr lang="en-US" sz="41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trắng</a:t>
            </a:r>
            <a:r>
              <a:rPr lang="en-US" sz="41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1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xóa</a:t>
            </a:r>
            <a:endParaRPr lang="en-US" sz="41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8122" y="4197431"/>
            <a:ext cx="4057077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Phập</a:t>
            </a:r>
            <a:r>
              <a:rPr lang="en-US" sz="41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1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phồng</a:t>
            </a:r>
            <a:endParaRPr lang="en-US" sz="41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89625" y="4186625"/>
            <a:ext cx="3176673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00" dirty="0" err="1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  <a:r>
              <a:rPr lang="en-US" sz="41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òe</a:t>
            </a:r>
            <a:r>
              <a:rPr lang="en-US" sz="41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1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hoa</a:t>
            </a:r>
            <a:endParaRPr lang="en-US" sz="41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22570" y="4082412"/>
            <a:ext cx="3176673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00" dirty="0" err="1">
                <a:solidFill>
                  <a:srgbClr val="FF0000"/>
                </a:solidFill>
                <a:latin typeface="UTM Avo" panose="02040603050506020204" pitchFamily="18" charset="0"/>
              </a:rPr>
              <a:t>n</a:t>
            </a:r>
            <a:r>
              <a:rPr lang="en-US" sz="41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ốt</a:t>
            </a:r>
            <a:r>
              <a:rPr lang="en-US" sz="41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1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nhạc</a:t>
            </a:r>
            <a:endParaRPr lang="en-US" sz="41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9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1" grpId="0"/>
      <p:bldP spid="13" grpId="0"/>
      <p:bldP spid="18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609600" y="228600"/>
            <a:ext cx="1828800" cy="685800"/>
          </a:xfrm>
          <a:prstGeom prst="cloud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smtClean="0">
                <a:solidFill>
                  <a:srgbClr val="FF0000"/>
                </a:solidFill>
                <a:latin typeface="+mj-lt"/>
              </a:rPr>
              <a:t>SGK/44</a:t>
            </a:r>
            <a:endParaRPr lang="en-US" sz="20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914400"/>
            <a:ext cx="1828800" cy="609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ĐỌC NỐI TIẾP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783495" y="72542"/>
            <a:ext cx="8229600" cy="8683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.VnAvant" pitchFamily="34" charset="0"/>
              </a:rPr>
              <a:t>        </a:t>
            </a:r>
            <a:r>
              <a:rPr lang="en-US" sz="3600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Mưa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18991" y="729406"/>
            <a:ext cx="3810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rơi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tí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tách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Hạt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trước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hạt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sau</a:t>
            </a:r>
            <a:endParaRPr lang="en-US" sz="2000" dirty="0" smtClean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Không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xô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đẩy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nhau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Xếp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hàng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lần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lượt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vẽ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trên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sân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dàn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trên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lá</a:t>
            </a:r>
            <a:endParaRPr lang="en-US" sz="2000" dirty="0" smtClean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rơi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trắng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xóa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Bong </a:t>
            </a:r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bóng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phập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phồng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endParaRPr lang="en-US" sz="2000" dirty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gọi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chồi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biếc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Nở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nụ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xòe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hoa</a:t>
            </a:r>
            <a:endParaRPr lang="en-US" sz="2000" dirty="0" smtClean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rửa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sạch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bụi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Như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tôi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lau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nhà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endParaRPr lang="en-US" sz="2000" dirty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rơi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rơi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bạn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tôi</a:t>
            </a:r>
            <a:endParaRPr lang="en-US" sz="2000" dirty="0" smtClean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nốt</a:t>
            </a:r>
            <a:r>
              <a:rPr lang="en-US" sz="20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cs typeface="Times New Roman" pitchFamily="18" charset="0"/>
              </a:rPr>
              <a:t>nhạc</a:t>
            </a:r>
            <a:endParaRPr lang="en-US" sz="2000" dirty="0" smtClean="0"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Tôi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hát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thành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lời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…</a:t>
            </a:r>
          </a:p>
          <a:p>
            <a:pPr algn="just">
              <a:buNone/>
            </a:pPr>
            <a:r>
              <a:rPr lang="en-US" sz="2000" dirty="0">
                <a:latin typeface="UTM Avo" panose="02040603050506020204" pitchFamily="18" charset="0"/>
                <a:cs typeface="Times New Roman" pitchFamily="18" charset="0"/>
              </a:rPr>
              <a:t>	</a:t>
            </a:r>
            <a:r>
              <a:rPr lang="en-US" sz="2000" i="1" dirty="0" err="1" smtClean="0">
                <a:latin typeface="UTM Avo" panose="02040603050506020204" pitchFamily="18" charset="0"/>
                <a:cs typeface="Times New Roman" pitchFamily="18" charset="0"/>
              </a:rPr>
              <a:t>Nguyễn</a:t>
            </a:r>
            <a:r>
              <a:rPr lang="en-US" sz="2000" i="1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i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UTM Avo" panose="02040603050506020204" pitchFamily="18" charset="0"/>
                <a:cs typeface="Times New Roman" pitchFamily="18" charset="0"/>
              </a:rPr>
              <a:t>Diệu</a:t>
            </a:r>
            <a:endParaRPr lang="en-US" sz="2000" i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56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5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738</Words>
  <Application>Microsoft Office PowerPoint</Application>
  <PresentationFormat>Widescreen</PresentationFormat>
  <Paragraphs>230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宋体</vt:lpstr>
      <vt:lpstr>.VnAvant</vt:lpstr>
      <vt:lpstr>Arial</vt:lpstr>
      <vt:lpstr>Calibri</vt:lpstr>
      <vt:lpstr>Calibri Light</vt:lpstr>
      <vt:lpstr>Times New Roman</vt:lpstr>
      <vt:lpstr>UTM Avo</vt:lpstr>
      <vt:lpstr>VNI-Avo</vt:lpstr>
      <vt:lpstr>Wingdings</vt:lpstr>
      <vt:lpstr>华康海报体W12(P)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Mưa</vt:lpstr>
      <vt:lpstr>        Mưa</vt:lpstr>
      <vt:lpstr>PowerPoint Presentation</vt:lpstr>
      <vt:lpstr>        Mưa</vt:lpstr>
      <vt:lpstr>        Mưa</vt:lpstr>
      <vt:lpstr>        Mưa</vt:lpstr>
      <vt:lpstr>        Mưa</vt:lpstr>
      <vt:lpstr>        Mưa</vt:lpstr>
      <vt:lpstr>NGHỈ GIỮA TIẾT: TÌM BẠN THÂN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NGA</dc:creator>
  <cp:lastModifiedBy>NGA</cp:lastModifiedBy>
  <cp:revision>16</cp:revision>
  <dcterms:created xsi:type="dcterms:W3CDTF">2022-03-02T21:31:08Z</dcterms:created>
  <dcterms:modified xsi:type="dcterms:W3CDTF">2022-03-06T13:18:57Z</dcterms:modified>
</cp:coreProperties>
</file>